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5" r:id="rId5"/>
    <p:sldId id="259" r:id="rId6"/>
    <p:sldId id="260" r:id="rId7"/>
    <p:sldId id="266" r:id="rId8"/>
    <p:sldId id="261" r:id="rId9"/>
    <p:sldId id="262" r:id="rId10"/>
    <p:sldId id="263" r:id="rId11"/>
    <p:sldId id="264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 userDrawn="1">
          <p15:clr>
            <a:srgbClr val="A4A3A4"/>
          </p15:clr>
        </p15:guide>
        <p15:guide id="2" pos="409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6" d="100"/>
          <a:sy n="66" d="100"/>
        </p:scale>
        <p:origin x="552" y="72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b="1" dirty="0"/>
              <a:t>Smart Bin Project</a:t>
            </a:r>
          </a:p>
        </p:txBody>
      </p:sp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Ivan Naumovski</a:t>
            </a:r>
          </a:p>
          <a:p>
            <a:r>
              <a:t>Martino Secchi</a:t>
            </a:r>
          </a:p>
        </p:txBody>
      </p:sp>
      <p:sp>
        <p:nvSpPr>
          <p:cNvPr id="121" name="Shape 121"/>
          <p:cNvSpPr/>
          <p:nvPr/>
        </p:nvSpPr>
        <p:spPr>
          <a:xfrm>
            <a:off x="2917723" y="6578017"/>
            <a:ext cx="71693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Pervasive Computing Project 2016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b="1" dirty="0"/>
              <a:t>Android App</a:t>
            </a:r>
          </a:p>
        </p:txBody>
      </p:sp>
      <p:pic>
        <p:nvPicPr>
          <p:cNvPr id="152" name="app_colors_nb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60975" y="6723943"/>
            <a:ext cx="3735684" cy="526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screen_admi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76940" y="2621020"/>
            <a:ext cx="1703754" cy="33782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screen_singl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56280" y="2627351"/>
            <a:ext cx="1703753" cy="33655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screen_stats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797601" y="2606369"/>
            <a:ext cx="1703753" cy="3407506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hape 156"/>
          <p:cNvSpPr/>
          <p:nvPr/>
        </p:nvSpPr>
        <p:spPr>
          <a:xfrm>
            <a:off x="1076447" y="2842593"/>
            <a:ext cx="5416952" cy="5642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dirty="0"/>
              <a:t>The</a:t>
            </a:r>
            <a:r>
              <a:rPr lang="en-US" dirty="0"/>
              <a:t> smell level is represented by </a:t>
            </a:r>
            <a:r>
              <a:rPr dirty="0"/>
              <a:t>5</a:t>
            </a:r>
            <a:r>
              <a:rPr lang="en-US" dirty="0"/>
              <a:t> </a:t>
            </a:r>
            <a:r>
              <a:rPr dirty="0"/>
              <a:t>color</a:t>
            </a:r>
            <a:r>
              <a:rPr lang="en-US" dirty="0"/>
              <a:t>s</a:t>
            </a:r>
          </a:p>
          <a:p>
            <a:endParaRPr dirty="0"/>
          </a:p>
          <a:p>
            <a:r>
              <a:rPr dirty="0"/>
              <a:t>Also, smell level and trash height level are both on the screen.</a:t>
            </a:r>
            <a:endParaRPr lang="en-US" dirty="0"/>
          </a:p>
          <a:p>
            <a:endParaRPr dirty="0"/>
          </a:p>
          <a:p>
            <a:r>
              <a:rPr dirty="0"/>
              <a:t>It is possible to view the latest results</a:t>
            </a:r>
            <a:r>
              <a:rPr lang="en-US" dirty="0"/>
              <a:t>, </a:t>
            </a:r>
            <a:r>
              <a:rPr dirty="0"/>
              <a:t>displayed as a graph of the latest data.</a:t>
            </a:r>
          </a:p>
        </p:txBody>
      </p:sp>
      <p:sp>
        <p:nvSpPr>
          <p:cNvPr id="8" name="Trapezoid 7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b="1" dirty="0"/>
              <a:t>Conclusion</a:t>
            </a:r>
          </a:p>
        </p:txBody>
      </p:sp>
      <p:sp>
        <p:nvSpPr>
          <p:cNvPr id="159" name="Shape 159"/>
          <p:cNvSpPr/>
          <p:nvPr/>
        </p:nvSpPr>
        <p:spPr>
          <a:xfrm>
            <a:off x="1309891" y="2641600"/>
            <a:ext cx="10385018" cy="447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>
              <a:buSzPct val="75000"/>
              <a:buChar char="•"/>
            </a:pPr>
            <a:r>
              <a:rPr dirty="0"/>
              <a:t>Smell can be accurately predicted by modern technology</a:t>
            </a:r>
          </a:p>
          <a:p>
            <a:pPr marL="444500" indent="-444500">
              <a:buSzPct val="75000"/>
              <a:buChar char="•"/>
            </a:pPr>
            <a:r>
              <a:t>Smell as a parameter is particularly relevant for indoor environments, but existing Waste Management Systems can be easily extended to contain it</a:t>
            </a:r>
          </a:p>
          <a:p>
            <a:pPr marL="444500" indent="-444500">
              <a:buSzPct val="75000"/>
              <a:buChar char="•"/>
            </a:pPr>
            <a:r>
              <a:rPr dirty="0"/>
              <a:t>Garbage collection could be driven by smell levels rather then/ in addition to trash amount</a:t>
            </a:r>
          </a:p>
        </p:txBody>
      </p:sp>
      <p:sp>
        <p:nvSpPr>
          <p:cNvPr id="4" name="Trapezoid 3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G_20161130_162340.jp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26136" r="26136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4" name="Shape 124"/>
          <p:cNvSpPr>
            <a:spLocks noGrp="1"/>
          </p:cNvSpPr>
          <p:nvPr>
            <p:ph type="title"/>
          </p:nvPr>
        </p:nvSpPr>
        <p:spPr>
          <a:xfrm>
            <a:off x="952500" y="76200"/>
            <a:ext cx="11099800" cy="103378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b="1" dirty="0"/>
              <a:t>Smart Bin</a:t>
            </a:r>
          </a:p>
        </p:txBody>
      </p:sp>
      <p:sp>
        <p:nvSpPr>
          <p:cNvPr id="125" name="Shape 125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An extension to a normal trash bin can measure and transmit your trash status.</a:t>
            </a:r>
          </a:p>
          <a:p>
            <a:r>
              <a:t>Odor detection</a:t>
            </a:r>
          </a:p>
          <a:p>
            <a:r>
              <a:t>Trash level</a:t>
            </a:r>
          </a:p>
          <a:p>
            <a:r>
              <a:t>Centralised controller</a:t>
            </a:r>
          </a:p>
          <a:p>
            <a:r>
              <a:t>Cloud based data service</a:t>
            </a:r>
          </a:p>
        </p:txBody>
      </p:sp>
      <p:sp>
        <p:nvSpPr>
          <p:cNvPr id="2" name="Trapezoid 1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lang="da-DK" b="1" dirty="0" err="1"/>
              <a:t>Traditional</a:t>
            </a:r>
            <a:r>
              <a:rPr lang="da-DK" b="1" dirty="0"/>
              <a:t> Approach</a:t>
            </a:r>
            <a:endParaRPr b="1" dirty="0"/>
          </a:p>
        </p:txBody>
      </p:sp>
      <p:sp>
        <p:nvSpPr>
          <p:cNvPr id="128" name="Shape 128"/>
          <p:cNvSpPr/>
          <p:nvPr/>
        </p:nvSpPr>
        <p:spPr>
          <a:xfrm>
            <a:off x="396241" y="1963403"/>
            <a:ext cx="12197080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b="1" dirty="0"/>
              <a:t>Amount of trash</a:t>
            </a:r>
            <a:endParaRPr b="1" dirty="0"/>
          </a:p>
          <a:p>
            <a:endParaRPr lang="en-US" dirty="0"/>
          </a:p>
          <a:p>
            <a:r>
              <a:rPr lang="en-US" dirty="0"/>
              <a:t>Current systems use technologies such as:</a:t>
            </a:r>
          </a:p>
          <a:p>
            <a:r>
              <a:rPr lang="en-US" b="1" dirty="0"/>
              <a:t>Physical sensing:</a:t>
            </a:r>
            <a:r>
              <a:rPr lang="en-US" dirty="0"/>
              <a:t> W</a:t>
            </a:r>
            <a:r>
              <a:rPr dirty="0"/>
              <a:t>eight data</a:t>
            </a:r>
            <a:r>
              <a:rPr lang="en-US" dirty="0"/>
              <a:t> or </a:t>
            </a:r>
            <a:r>
              <a:rPr dirty="0"/>
              <a:t>distance from the top</a:t>
            </a:r>
            <a:r>
              <a:rPr lang="en-US" dirty="0"/>
              <a:t>.</a:t>
            </a:r>
          </a:p>
          <a:p>
            <a:r>
              <a:rPr lang="en-US" b="1" dirty="0"/>
              <a:t>Tracking:</a:t>
            </a:r>
            <a:r>
              <a:rPr lang="en-US" dirty="0"/>
              <a:t> K</a:t>
            </a:r>
            <a:r>
              <a:rPr dirty="0"/>
              <a:t>eep track of every item</a:t>
            </a:r>
            <a:r>
              <a:rPr lang="en-US" dirty="0"/>
              <a:t> thrown out (RFID, barcodes)</a:t>
            </a:r>
            <a:r>
              <a:rPr dirty="0"/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0945" y="5089575"/>
            <a:ext cx="6514985" cy="4322884"/>
          </a:xfrm>
          <a:prstGeom prst="rect">
            <a:avLst/>
          </a:prstGeom>
        </p:spPr>
      </p:pic>
      <p:sp>
        <p:nvSpPr>
          <p:cNvPr id="6" name="Trapezoid 5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b="1" dirty="0"/>
              <a:t>Concept</a:t>
            </a:r>
          </a:p>
        </p:txBody>
      </p:sp>
      <p:sp>
        <p:nvSpPr>
          <p:cNvPr id="128" name="Shape 128"/>
          <p:cNvSpPr/>
          <p:nvPr/>
        </p:nvSpPr>
        <p:spPr>
          <a:xfrm>
            <a:off x="0" y="2278585"/>
            <a:ext cx="13004800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dirty="0"/>
              <a:t>Our system is able to detect </a:t>
            </a:r>
            <a:r>
              <a:rPr b="1" i="1" dirty="0"/>
              <a:t>smell</a:t>
            </a:r>
            <a:r>
              <a:rPr dirty="0"/>
              <a:t> levels emitting from the trash, to ultimately improve air quality especially in indoor environments.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967" y="4160520"/>
            <a:ext cx="3126859" cy="4480560"/>
          </a:xfrm>
          <a:prstGeom prst="rect">
            <a:avLst/>
          </a:prstGeom>
        </p:spPr>
      </p:pic>
      <p:sp>
        <p:nvSpPr>
          <p:cNvPr id="6" name="Trapezoid 5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538918639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b="1" dirty="0"/>
              <a:t>Odor detection</a:t>
            </a:r>
          </a:p>
        </p:txBody>
      </p:sp>
      <p:pic>
        <p:nvPicPr>
          <p:cNvPr id="131" name="sensitivt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10843" y="3223086"/>
            <a:ext cx="3413048" cy="3303245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32"/>
          <p:cNvSpPr/>
          <p:nvPr/>
        </p:nvSpPr>
        <p:spPr>
          <a:xfrm>
            <a:off x="320039" y="1508295"/>
            <a:ext cx="12390121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dirty="0"/>
              <a:t>Machines can’t sense smell, </a:t>
            </a:r>
            <a:r>
              <a:rPr lang="en-US" b="1" dirty="0"/>
              <a:t>so how does it work?</a:t>
            </a:r>
          </a:p>
          <a:p>
            <a:endParaRPr lang="en-US" dirty="0"/>
          </a:p>
          <a:p>
            <a:r>
              <a:rPr lang="en-US" dirty="0"/>
              <a:t>D</a:t>
            </a:r>
            <a:r>
              <a:rPr dirty="0"/>
              <a:t>ecomposition</a:t>
            </a:r>
            <a:r>
              <a:rPr lang="en-US" dirty="0"/>
              <a:t> of organic materials produces gases.</a:t>
            </a:r>
          </a:p>
        </p:txBody>
      </p:sp>
      <p:sp>
        <p:nvSpPr>
          <p:cNvPr id="133" name="Shape 133"/>
          <p:cNvSpPr/>
          <p:nvPr/>
        </p:nvSpPr>
        <p:spPr>
          <a:xfrm>
            <a:off x="533400" y="6430396"/>
            <a:ext cx="11961140" cy="2318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i="1" dirty="0"/>
              <a:t>In particular, </a:t>
            </a:r>
            <a:r>
              <a:rPr b="1" i="1" dirty="0"/>
              <a:t>“smelly”</a:t>
            </a:r>
            <a:r>
              <a:rPr i="1" dirty="0"/>
              <a:t> gases </a:t>
            </a:r>
            <a:r>
              <a:rPr lang="en-US" i="1" dirty="0"/>
              <a:t>that are a </a:t>
            </a:r>
            <a:r>
              <a:rPr i="1" dirty="0"/>
              <a:t>byproduct of </a:t>
            </a:r>
            <a:r>
              <a:rPr b="1" i="1" dirty="0"/>
              <a:t>protei</a:t>
            </a:r>
            <a:r>
              <a:rPr lang="en-US" b="1" i="1" dirty="0"/>
              <a:t>n d</a:t>
            </a:r>
            <a:r>
              <a:rPr b="1" i="1" dirty="0"/>
              <a:t>ecomposition</a:t>
            </a:r>
            <a:r>
              <a:rPr i="1" dirty="0"/>
              <a:t> are:</a:t>
            </a:r>
            <a:endParaRPr lang="en-US" i="1" dirty="0"/>
          </a:p>
          <a:p>
            <a:r>
              <a:rPr dirty="0"/>
              <a:t>hydrogen </a:t>
            </a:r>
            <a:r>
              <a:rPr dirty="0" err="1"/>
              <a:t>sulphide</a:t>
            </a:r>
            <a:r>
              <a:rPr dirty="0"/>
              <a:t>, amines, methane, short chain alcohols (methanol, ethanol), …</a:t>
            </a:r>
          </a:p>
        </p:txBody>
      </p:sp>
      <p:sp>
        <p:nvSpPr>
          <p:cNvPr id="6" name="Trapezoid 5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1638194" y="243752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sz="5000" b="1" dirty="0"/>
              <a:t>The</a:t>
            </a:r>
            <a:r>
              <a:rPr b="1" dirty="0"/>
              <a:t> </a:t>
            </a:r>
            <a:r>
              <a:rPr sz="5000" b="1" dirty="0"/>
              <a:t>device</a:t>
            </a:r>
            <a:r>
              <a:rPr lang="en-US" sz="5000" b="1" dirty="0"/>
              <a:t> Components</a:t>
            </a:r>
            <a:endParaRPr sz="50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020" y="1165860"/>
            <a:ext cx="5715000" cy="5715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7160" y="1188720"/>
            <a:ext cx="6096000" cy="4572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700" y="6387465"/>
            <a:ext cx="1905000" cy="18859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860" y="5722620"/>
            <a:ext cx="3429000" cy="3429000"/>
          </a:xfrm>
          <a:prstGeom prst="rect">
            <a:avLst/>
          </a:prstGeom>
        </p:spPr>
      </p:pic>
      <p:sp>
        <p:nvSpPr>
          <p:cNvPr id="10" name="Trapezoid 9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1638194" y="243752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r>
              <a:rPr sz="5000" b="1" dirty="0"/>
              <a:t>The</a:t>
            </a:r>
            <a:r>
              <a:rPr b="1" dirty="0"/>
              <a:t> </a:t>
            </a:r>
            <a:r>
              <a:rPr sz="5000" b="1" dirty="0"/>
              <a:t>device</a:t>
            </a:r>
            <a:r>
              <a:rPr lang="en-US" sz="5000" b="1" dirty="0"/>
              <a:t> Prototype</a:t>
            </a:r>
            <a:endParaRPr sz="5000" b="1" dirty="0"/>
          </a:p>
        </p:txBody>
      </p:sp>
      <p:pic>
        <p:nvPicPr>
          <p:cNvPr id="136" name="IMG_20161130_16242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6348" y="1604815"/>
            <a:ext cx="6775989" cy="38114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IMG_20161130_16330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629827" y="5589744"/>
            <a:ext cx="6775990" cy="3811496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/>
          <p:cNvSpPr txBox="1"/>
          <p:nvPr/>
        </p:nvSpPr>
        <p:spPr>
          <a:xfrm>
            <a:off x="7463629" y="2287627"/>
            <a:ext cx="4899988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Top</a:t>
            </a:r>
            <a:r>
              <a:rPr kumimoji="0" lang="en-US" sz="3600" b="1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down view: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aseline="0" dirty="0"/>
              <a:t>Device</a:t>
            </a:r>
            <a:r>
              <a:rPr lang="en-US" dirty="0"/>
              <a:t> has been mounted on the lid.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97069" y="6341467"/>
            <a:ext cx="4899988" cy="176458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600" b="1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Inside</a:t>
            </a:r>
            <a:r>
              <a:rPr kumimoji="0" lang="en-US" sz="3600" b="1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 view:</a:t>
            </a:r>
          </a:p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baseline="0" dirty="0"/>
              <a:t>Sensors</a:t>
            </a:r>
            <a:r>
              <a:rPr lang="en-US" dirty="0"/>
              <a:t> have been placed on the inside of the bin.</a:t>
            </a:r>
          </a:p>
        </p:txBody>
      </p:sp>
      <p:sp>
        <p:nvSpPr>
          <p:cNvPr id="9" name="Trapezoid 8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527928244"/>
      </p:ext>
    </p:extLst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b="1" dirty="0"/>
              <a:t>Cloud-based Architecture</a:t>
            </a:r>
          </a:p>
        </p:txBody>
      </p:sp>
      <p:pic>
        <p:nvPicPr>
          <p:cNvPr id="141" name="architectu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17243" y="1430245"/>
            <a:ext cx="6196707" cy="433265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897867" y="2990463"/>
            <a:ext cx="5488682" cy="1764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Collected information is sent</a:t>
            </a:r>
          </a:p>
          <a:p>
            <a:r>
              <a:rPr dirty="0"/>
              <a:t> directly from the bin to the</a:t>
            </a:r>
          </a:p>
          <a:p>
            <a:r>
              <a:rPr dirty="0"/>
              <a:t> cloud</a:t>
            </a:r>
          </a:p>
        </p:txBody>
      </p:sp>
      <p:sp>
        <p:nvSpPr>
          <p:cNvPr id="143" name="Shape 143"/>
          <p:cNvSpPr/>
          <p:nvPr/>
        </p:nvSpPr>
        <p:spPr>
          <a:xfrm>
            <a:off x="746760" y="5664806"/>
            <a:ext cx="11536680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lang="en-US" dirty="0"/>
              <a:t>Information is made accessible through the cloud.</a:t>
            </a:r>
          </a:p>
          <a:p>
            <a:endParaRPr lang="en-US" dirty="0"/>
          </a:p>
          <a:p>
            <a:r>
              <a:rPr lang="en-US" dirty="0"/>
              <a:t>Clients can use this data to provide experiences.</a:t>
            </a:r>
          </a:p>
          <a:p>
            <a:endParaRPr lang="en-US" dirty="0"/>
          </a:p>
          <a:p>
            <a:r>
              <a:rPr dirty="0"/>
              <a:t>An ambient display </a:t>
            </a:r>
            <a:r>
              <a:rPr lang="en-US" dirty="0"/>
              <a:t>or smartphone monitoring app</a:t>
            </a:r>
            <a:r>
              <a:rPr dirty="0"/>
              <a:t>.</a:t>
            </a:r>
          </a:p>
        </p:txBody>
      </p:sp>
      <p:sp>
        <p:nvSpPr>
          <p:cNvPr id="6" name="Trapezoid 5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MG-20161130-WA000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95975" y="5888323"/>
            <a:ext cx="2217915" cy="2957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G-20161130-WA0004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86549" y="5888323"/>
            <a:ext cx="2217915" cy="2957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IMG-20161130-WA0005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40917" y="1813688"/>
            <a:ext cx="4958813" cy="3719110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hape 148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r>
              <a:rPr b="1" dirty="0"/>
              <a:t>Ambient Display</a:t>
            </a:r>
          </a:p>
        </p:txBody>
      </p:sp>
      <p:sp>
        <p:nvSpPr>
          <p:cNvPr id="149" name="Shape 149"/>
          <p:cNvSpPr/>
          <p:nvPr/>
        </p:nvSpPr>
        <p:spPr>
          <a:xfrm>
            <a:off x="121920" y="3155613"/>
            <a:ext cx="7019660" cy="45345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r>
              <a:rPr dirty="0"/>
              <a:t>The display is placed inside the ho</a:t>
            </a:r>
            <a:r>
              <a:rPr lang="en-US" dirty="0"/>
              <a:t>me</a:t>
            </a:r>
          </a:p>
          <a:p>
            <a:endParaRPr lang="en-US" dirty="0"/>
          </a:p>
          <a:p>
            <a:r>
              <a:rPr dirty="0"/>
              <a:t>The trash status is immediately visible from the color of the screen</a:t>
            </a:r>
            <a:endParaRPr lang="en-US" dirty="0"/>
          </a:p>
          <a:p>
            <a:endParaRPr dirty="0"/>
          </a:p>
          <a:p>
            <a:r>
              <a:rPr dirty="0"/>
              <a:t>Further interaction is possible by pressing on the screen and selecting the desired information</a:t>
            </a:r>
          </a:p>
        </p:txBody>
      </p:sp>
      <p:sp>
        <p:nvSpPr>
          <p:cNvPr id="7" name="Trapezoid 6"/>
          <p:cNvSpPr/>
          <p:nvPr/>
        </p:nvSpPr>
        <p:spPr>
          <a:xfrm>
            <a:off x="121920" y="1325880"/>
            <a:ext cx="12740640" cy="213360"/>
          </a:xfrm>
          <a:prstGeom prst="trapezoid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584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356</Words>
  <Application>Microsoft Office PowerPoint</Application>
  <PresentationFormat>Custom</PresentationFormat>
  <Paragraphs>55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Helvetica Light</vt:lpstr>
      <vt:lpstr>Helvetica Neue</vt:lpstr>
      <vt:lpstr>White</vt:lpstr>
      <vt:lpstr>Smart Bin Project</vt:lpstr>
      <vt:lpstr>Smart Bin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Bin Project</dc:title>
  <cp:lastModifiedBy>Ivan Naumovski</cp:lastModifiedBy>
  <cp:revision>12</cp:revision>
  <dcterms:modified xsi:type="dcterms:W3CDTF">2016-12-05T14:00:36Z</dcterms:modified>
</cp:coreProperties>
</file>